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3" r:id="rId15"/>
    <p:sldId id="272" r:id="rId16"/>
    <p:sldId id="267" r:id="rId17"/>
    <p:sldId id="268" r:id="rId18"/>
    <p:sldId id="269" r:id="rId19"/>
    <p:sldId id="270" r:id="rId20"/>
    <p:sldId id="271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443"/>
    <a:srgbClr val="FF9E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5548" autoAdjust="0"/>
  </p:normalViewPr>
  <p:slideViewPr>
    <p:cSldViewPr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7C6A3-A753-7D48-A9F4-B6BAE3871813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7F732-F96F-F644-8276-909BC852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7F732-F96F-F644-8276-909BC852609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57EEC-B2AC-0E4A-8895-EACF24D5F7AE}" type="datetimeFigureOut">
              <a:rPr lang="en-US" smtClean="0"/>
              <a:pPr/>
              <a:t>3/18/09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6B97-5F26-C349-A04E-8319E45FC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Laboratory Projects for </a:t>
            </a:r>
            <a:br>
              <a:rPr lang="en-US" dirty="0" smtClean="0"/>
            </a:br>
            <a:r>
              <a:rPr lang="en-US" dirty="0" smtClean="0"/>
              <a:t>Non-Engineers and Freshman Engineering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/>
          <a:lstStyle/>
          <a:p>
            <a:r>
              <a:rPr lang="en-US" dirty="0" smtClean="0"/>
              <a:t>Kate Disney – Mission College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Krupczak</a:t>
            </a:r>
            <a:r>
              <a:rPr lang="en-US" dirty="0" smtClean="0"/>
              <a:t> – Hope College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792162"/>
          </a:xfrm>
        </p:spPr>
        <p:txBody>
          <a:bodyPr/>
          <a:lstStyle/>
          <a:p>
            <a:r>
              <a:rPr lang="en-US" dirty="0" smtClean="0">
                <a:solidFill>
                  <a:srgbClr val="FF9E39"/>
                </a:solidFill>
              </a:rPr>
              <a:t>Labs</a:t>
            </a:r>
            <a:endParaRPr lang="en-US" dirty="0">
              <a:solidFill>
                <a:srgbClr val="FF9E3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418"/>
            <a:ext cx="5029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Toy Car with Flywheel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Mechanical Alarm Clock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Four Cylinder Car Engine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Clip-on Light using 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Speaker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DC Motor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 Radio</a:t>
            </a:r>
            <a:endParaRPr lang="en-US" dirty="0"/>
          </a:p>
        </p:txBody>
      </p:sp>
      <p:pic>
        <p:nvPicPr>
          <p:cNvPr id="5" name="Picture 4" descr="IMG_4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06800"/>
            <a:ext cx="4419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057399"/>
          </a:xfrm>
        </p:spPr>
        <p:txBody>
          <a:bodyPr>
            <a:normAutofit fontScale="92500" lnSpcReduction="20000"/>
          </a:bodyPr>
          <a:lstStyle/>
          <a:p>
            <a:pPr marL="603504" indent="-514350">
              <a:buFont typeface="+mj-lt"/>
              <a:buAutoNum type="arabicPeriod" startAt="8"/>
            </a:pPr>
            <a:r>
              <a:rPr lang="en-US" dirty="0" smtClean="0"/>
              <a:t> Audio Amplifier</a:t>
            </a:r>
          </a:p>
          <a:p>
            <a:pPr marL="603504" indent="-514350">
              <a:buFont typeface="+mj-lt"/>
              <a:buAutoNum type="arabicPeriod" startAt="8"/>
            </a:pPr>
            <a:r>
              <a:rPr lang="en-US" dirty="0" smtClean="0"/>
              <a:t> Battery recharger using PV solar cells</a:t>
            </a:r>
          </a:p>
          <a:p>
            <a:pPr marL="603504" indent="-514350">
              <a:buFont typeface="+mj-lt"/>
              <a:buAutoNum type="arabicPeriod" startAt="8"/>
            </a:pPr>
            <a:r>
              <a:rPr lang="en-US" dirty="0" smtClean="0"/>
              <a:t> Night Light using Light</a:t>
            </a:r>
            <a:r>
              <a:rPr lang="en-US" dirty="0" smtClean="0"/>
              <a:t>-Dependent-Resistor </a:t>
            </a:r>
            <a:r>
              <a:rPr lang="en-US" dirty="0" smtClean="0"/>
              <a:t>and   </a:t>
            </a:r>
          </a:p>
          <a:p>
            <a:pPr marL="603504" indent="-514350">
              <a:buNone/>
            </a:pPr>
            <a:r>
              <a:rPr lang="en-US" dirty="0" smtClean="0"/>
              <a:t>	 transistor.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</p:txBody>
      </p:sp>
      <p:pic>
        <p:nvPicPr>
          <p:cNvPr id="5" name="Picture 4" descr="IMG_7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09800"/>
            <a:ext cx="2737532" cy="4114800"/>
          </a:xfrm>
          <a:prstGeom prst="rect">
            <a:avLst/>
          </a:prstGeom>
        </p:spPr>
      </p:pic>
      <p:pic>
        <p:nvPicPr>
          <p:cNvPr id="10" name="Picture 9" descr="IMG_75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09800"/>
            <a:ext cx="2743200" cy="4123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Night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08048"/>
            <a:ext cx="6237514" cy="4149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 Radio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41" y="990600"/>
            <a:ext cx="6633659" cy="4413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563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Motor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G_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180" y="152400"/>
            <a:ext cx="510065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IMG_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1858963"/>
            <a:ext cx="357820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09800" y="4125913"/>
            <a:ext cx="134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Radio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V-charger-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PV-charger-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3" y="3203575"/>
            <a:ext cx="48720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371600" y="360045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Solar </a:t>
            </a:r>
            <a:r>
              <a:rPr lang="en-US" sz="2000" dirty="0" smtClean="0"/>
              <a:t>Cell    Battery Recharger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Lab Requirements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Parts should be the bare essentials needed to make the object function.</a:t>
            </a:r>
          </a:p>
          <a:p>
            <a:r>
              <a:rPr lang="en-US" dirty="0" smtClean="0"/>
              <a:t>Use common, ordinary parts to eliminate any abstraction.</a:t>
            </a:r>
          </a:p>
          <a:p>
            <a:r>
              <a:rPr lang="en-US" dirty="0" smtClean="0"/>
              <a:t>Focus on core technology.  Build devices that students have experience with as users.</a:t>
            </a:r>
          </a:p>
          <a:p>
            <a:r>
              <a:rPr lang="en-US" dirty="0" smtClean="0"/>
              <a:t>Devices should satisfy a human need or want.</a:t>
            </a:r>
          </a:p>
          <a:p>
            <a:r>
              <a:rPr lang="en-US" dirty="0" smtClean="0"/>
              <a:t>If doing dissection, choose devices that have sub-parts, allowing for functional decomposition.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Lab Test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Ohlone</a:t>
            </a:r>
            <a:r>
              <a:rPr lang="en-US" dirty="0" smtClean="0"/>
              <a:t> College</a:t>
            </a:r>
          </a:p>
          <a:p>
            <a:pPr lvl="1"/>
            <a:r>
              <a:rPr lang="en-US" dirty="0" smtClean="0"/>
              <a:t>Computers, Networks, &amp; Emerging Technologies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Positas</a:t>
            </a:r>
            <a:r>
              <a:rPr lang="en-US" dirty="0" smtClean="0"/>
              <a:t> College</a:t>
            </a:r>
          </a:p>
          <a:p>
            <a:pPr lvl="1"/>
            <a:r>
              <a:rPr lang="en-US" dirty="0" smtClean="0"/>
              <a:t>Introduction to Engineering</a:t>
            </a:r>
          </a:p>
          <a:p>
            <a:r>
              <a:rPr lang="en-US" dirty="0" smtClean="0"/>
              <a:t>San Jose State University</a:t>
            </a:r>
          </a:p>
          <a:p>
            <a:pPr lvl="1"/>
            <a:r>
              <a:rPr lang="en-US" dirty="0" smtClean="0"/>
              <a:t>Introduction to Engineering</a:t>
            </a:r>
          </a:p>
          <a:p>
            <a:r>
              <a:rPr lang="en-US" dirty="0" smtClean="0"/>
              <a:t>Cabrillo College</a:t>
            </a:r>
          </a:p>
          <a:p>
            <a:pPr lvl="1"/>
            <a:r>
              <a:rPr lang="en-US" dirty="0" smtClean="0"/>
              <a:t>Introduction to Engineering</a:t>
            </a:r>
          </a:p>
          <a:p>
            <a:r>
              <a:rPr lang="en-US" dirty="0" smtClean="0"/>
              <a:t>Ventura College</a:t>
            </a:r>
          </a:p>
          <a:p>
            <a:pPr lvl="1"/>
            <a:r>
              <a:rPr lang="en-US" dirty="0" smtClean="0"/>
              <a:t>Introduction to Engineering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Benefits to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Initial lab development is not required</a:t>
            </a:r>
          </a:p>
          <a:p>
            <a:r>
              <a:rPr lang="en-US" dirty="0" smtClean="0"/>
              <a:t>Lab has been used elsewhere</a:t>
            </a:r>
          </a:p>
          <a:p>
            <a:r>
              <a:rPr lang="en-US" dirty="0" smtClean="0"/>
              <a:t>Collaborative lab refinement process</a:t>
            </a:r>
          </a:p>
          <a:p>
            <a:r>
              <a:rPr lang="en-US" dirty="0" smtClean="0"/>
              <a:t>Obtaining labs outside one’s area of expertise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More contributors</a:t>
            </a:r>
          </a:p>
          <a:p>
            <a:r>
              <a:rPr lang="en-US" dirty="0" smtClean="0"/>
              <a:t>A large set of labs that converge into a canonical set of “classic” engineering labs.</a:t>
            </a:r>
          </a:p>
          <a:p>
            <a:pPr lvl="1"/>
            <a:r>
              <a:rPr lang="en-US" dirty="0" smtClean="0"/>
              <a:t>Validate engineering as general education</a:t>
            </a:r>
          </a:p>
          <a:p>
            <a:pPr lvl="1"/>
            <a:r>
              <a:rPr lang="en-US" dirty="0" smtClean="0"/>
              <a:t>Provide a baseline for faculty to work from</a:t>
            </a:r>
          </a:p>
          <a:p>
            <a:pPr lvl="1"/>
            <a:r>
              <a:rPr lang="en-US" dirty="0" smtClean="0"/>
              <a:t>Simplify articulation agreements</a:t>
            </a:r>
          </a:p>
          <a:p>
            <a:r>
              <a:rPr lang="en-US" dirty="0" smtClean="0"/>
              <a:t>Continue with efforts to get labs adopted</a:t>
            </a:r>
          </a:p>
          <a:p>
            <a:pPr lvl="1"/>
            <a:r>
              <a:rPr lang="en-US" dirty="0" smtClean="0"/>
              <a:t>Obtain a scale so that lab materials can be made affordable from commercial vendors.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project about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Engineering GE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Lab based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Investigating the sharing  or providing of equipment to see if doing so has an impact on # of labs offered in freshman engineering classes.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need for engineering GE courses </a:t>
            </a:r>
            <a:r>
              <a:rPr lang="en-US" dirty="0" err="1" smtClean="0"/>
              <a:t>w</a:t>
            </a:r>
            <a:r>
              <a:rPr lang="en-US" dirty="0" smtClean="0"/>
              <a:t>/ labs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Why is Tech Lit important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Students want to know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Material is very relevant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Goals – to put equipment in the hands of faculty (getting equipment and labs is the biggest barrier)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make lab adoption easier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To create easy to replicate labs that represent core tech – not just verifying a scientific principle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Little abstraction – common ordinary parts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To lower costs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To assess the feasibility of sharing equipment by shipping materials and supplies to colleagues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To increase collaboration in the area of freshman lab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importance of the lab component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Added-value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Enhances learning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Ownership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Device satisfies a human need or want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Competitive Edge – hard to replicate	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have we done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Labs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Relationships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 smtClean="0"/>
              <a:t>Cabrillo Bridge project in exchange for two labs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have we learned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Why is this a good idea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Benefits to Students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Benefits to Faculty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Barriers to change depend on faculty – but providing lab materials addresses a substantial prep effort, freeing the faculty up to prepare for how material is presented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Steps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Canonical Set of labs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More standardization to validate engineering GE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Greater collaboration – repositories of labs – refinement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Commercial Involvement, Economy of Scale, Critical Mass, Course Maturation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143000"/>
          </a:xfrm>
        </p:spPr>
        <p:txBody>
          <a:bodyPr/>
          <a:lstStyle/>
          <a:p>
            <a:r>
              <a:rPr lang="en-US" dirty="0" smtClean="0"/>
              <a:t>NSF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5562600"/>
            <a:ext cx="3276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DUE #0633277</a:t>
            </a:r>
            <a:endParaRPr lang="en-US" dirty="0"/>
          </a:p>
        </p:txBody>
      </p:sp>
      <p:pic>
        <p:nvPicPr>
          <p:cNvPr id="5" name="Picture 4" descr="h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8519"/>
            <a:ext cx="7254118" cy="14017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E39"/>
                </a:solidFill>
              </a:rPr>
              <a:t>It Works!</a:t>
            </a:r>
            <a:endParaRPr lang="en-US" dirty="0">
              <a:solidFill>
                <a:srgbClr val="FF9E39"/>
              </a:solidFill>
            </a:endParaRPr>
          </a:p>
        </p:txBody>
      </p:sp>
      <p:pic>
        <p:nvPicPr>
          <p:cNvPr id="4" name="Picture 5" descr="IMG_1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45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7010" y="2667000"/>
            <a:ext cx="411368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Engineering as General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514600"/>
          </a:xfrm>
        </p:spPr>
        <p:txBody>
          <a:bodyPr/>
          <a:lstStyle/>
          <a:p>
            <a:r>
              <a:rPr lang="en-US" dirty="0" smtClean="0"/>
              <a:t>“How Everyday Technology Works”</a:t>
            </a:r>
          </a:p>
          <a:p>
            <a:pPr lvl="1"/>
            <a:r>
              <a:rPr lang="en-US" dirty="0" smtClean="0"/>
              <a:t>Mission College, Santa Clara, CA</a:t>
            </a:r>
          </a:p>
          <a:p>
            <a:r>
              <a:rPr lang="en-US" dirty="0" smtClean="0"/>
              <a:t>“Science and Technology of Everyday Life”</a:t>
            </a:r>
          </a:p>
          <a:p>
            <a:pPr lvl="1"/>
            <a:r>
              <a:rPr lang="en-US" dirty="0" smtClean="0"/>
              <a:t>Hope College, Holland, MI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9801"/>
            <a:ext cx="3844636" cy="28193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normAutofit/>
          </a:bodyPr>
          <a:lstStyle/>
          <a:p>
            <a:r>
              <a:rPr lang="en-US" sz="2000" dirty="0" smtClean="0">
                <a:solidFill>
                  <a:srgbClr val="FFC443"/>
                </a:solidFill>
              </a:rPr>
              <a:t>Survey courses with a lab component</a:t>
            </a:r>
          </a:p>
          <a:p>
            <a:endParaRPr lang="en-US" sz="2000" dirty="0" smtClean="0">
              <a:solidFill>
                <a:srgbClr val="FFC443"/>
              </a:solidFill>
            </a:endParaRPr>
          </a:p>
          <a:p>
            <a:r>
              <a:rPr lang="en-US" sz="2000" dirty="0" smtClean="0">
                <a:solidFill>
                  <a:srgbClr val="FFC443"/>
                </a:solidFill>
              </a:rPr>
              <a:t>Focus on familiar Core Technology</a:t>
            </a:r>
          </a:p>
          <a:p>
            <a:endParaRPr lang="en-US" sz="2000" dirty="0" smtClean="0">
              <a:solidFill>
                <a:srgbClr val="FFC443"/>
              </a:solidFill>
            </a:endParaRPr>
          </a:p>
          <a:p>
            <a:r>
              <a:rPr lang="en-US" sz="2000" dirty="0" smtClean="0">
                <a:solidFill>
                  <a:srgbClr val="FFC443"/>
                </a:solidFill>
              </a:rPr>
              <a:t>Promoted to all college students</a:t>
            </a:r>
          </a:p>
          <a:p>
            <a:endParaRPr lang="en-US" sz="2000" dirty="0" smtClean="0">
              <a:solidFill>
                <a:srgbClr val="FFC443"/>
              </a:solidFill>
            </a:endParaRPr>
          </a:p>
          <a:p>
            <a:r>
              <a:rPr lang="en-US" sz="2000" dirty="0" smtClean="0">
                <a:solidFill>
                  <a:srgbClr val="FFC443"/>
                </a:solidFill>
              </a:rPr>
              <a:t>Natural Language based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Flyer 3-12-0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/>
                <a:lum contrast="1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/>
                <a:lum contrast="1000"/>
              </a:blip>
              <a:stretch>
                <a:fillRect/>
              </a:stretch>
            </p:blipFill>
          </mc:Fallback>
        </mc:AlternateContent>
        <p:spPr>
          <a:xfrm>
            <a:off x="3844636" y="0"/>
            <a:ext cx="5299364" cy="685800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Project:</a:t>
            </a:r>
            <a:r>
              <a:rPr lang="en-US" sz="28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C4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319"/>
            <a:ext cx="8229600" cy="298688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443"/>
                </a:solidFill>
              </a:rPr>
              <a:t>Investigate the feasibility for </a:t>
            </a:r>
            <a:br>
              <a:rPr lang="en-US" dirty="0" smtClean="0">
                <a:solidFill>
                  <a:srgbClr val="FFC443"/>
                </a:solidFill>
              </a:rPr>
            </a:br>
            <a:r>
              <a:rPr lang="en-US" dirty="0" smtClean="0">
                <a:solidFill>
                  <a:srgbClr val="FFC443"/>
                </a:solidFill>
              </a:rPr>
              <a:t>sharing lab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443"/>
                </a:solidFill>
              </a:rPr>
              <a:t>Assess the benefits of providing faculty with lab materials by tracking the number of new labs adopted into freshman engineering courses.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offer Technological Literacy courses to non-science majors?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Material is relevant.  All of us use and depend on technology.</a:t>
            </a:r>
          </a:p>
          <a:p>
            <a:pPr lvl="1"/>
            <a:r>
              <a:rPr lang="en-US" dirty="0" smtClean="0"/>
              <a:t>More decisions require an understanding of technology</a:t>
            </a:r>
          </a:p>
          <a:p>
            <a:r>
              <a:rPr lang="en-US" dirty="0" smtClean="0"/>
              <a:t>The workings of technology are often hidden behind a user interface or exist at a microscopic level, and interaction does not require any understanding of the technology.</a:t>
            </a:r>
          </a:p>
          <a:p>
            <a:r>
              <a:rPr lang="en-US" dirty="0" smtClean="0"/>
              <a:t>The use and the understanding of common technology increases our capabilities and effectiveness.</a:t>
            </a:r>
          </a:p>
          <a:p>
            <a:r>
              <a:rPr lang="en-US" dirty="0" smtClean="0"/>
              <a:t>A bridge to technology and engineering for the non-science major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868362"/>
          </a:xfrm>
        </p:spPr>
        <p:txBody>
          <a:bodyPr/>
          <a:lstStyle/>
          <a:p>
            <a:r>
              <a:rPr lang="en-US" dirty="0" smtClean="0"/>
              <a:t>Importance of a lab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443"/>
                </a:solidFill>
              </a:rPr>
              <a:t>Direct, personal, experience through lab projects.</a:t>
            </a:r>
          </a:p>
          <a:p>
            <a:pPr lvl="2"/>
            <a:r>
              <a:rPr lang="en-US" dirty="0" smtClean="0"/>
              <a:t>Dissection Activities</a:t>
            </a:r>
          </a:p>
          <a:p>
            <a:pPr lvl="2"/>
            <a:r>
              <a:rPr lang="en-US" dirty="0" smtClean="0"/>
              <a:t>“Make and Take” lab projects</a:t>
            </a:r>
          </a:p>
          <a:p>
            <a:pPr lvl="2"/>
            <a:r>
              <a:rPr lang="en-US" dirty="0" smtClean="0"/>
              <a:t>All hands-on</a:t>
            </a:r>
          </a:p>
          <a:p>
            <a:pPr lvl="2"/>
            <a:r>
              <a:rPr lang="en-US" dirty="0" smtClean="0"/>
              <a:t>Projects are kept simple so that students can complete a lab in one period.</a:t>
            </a:r>
          </a:p>
          <a:p>
            <a:pPr lvl="2"/>
            <a:r>
              <a:rPr lang="en-US" dirty="0" smtClean="0"/>
              <a:t>Simple parts to reduce any abstractions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443"/>
                </a:solidFill>
              </a:rPr>
              <a:t>Added-Value to course</a:t>
            </a:r>
          </a:p>
          <a:p>
            <a:pPr lvl="2"/>
            <a:r>
              <a:rPr lang="en-US" dirty="0" smtClean="0"/>
              <a:t>Distinguishes the course from other science courses.</a:t>
            </a:r>
          </a:p>
          <a:p>
            <a:pPr lvl="2"/>
            <a:r>
              <a:rPr lang="en-US" dirty="0" smtClean="0"/>
              <a:t>Providing students with a course that will not be easily found elsewhere.  No online course equivalent.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Barriers to offering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443"/>
                </a:solidFill>
              </a:rPr>
              <a:t>Cost</a:t>
            </a:r>
          </a:p>
          <a:p>
            <a:pPr lvl="1"/>
            <a:r>
              <a:rPr lang="en-US" dirty="0" smtClean="0"/>
              <a:t>Some Colleges have annual budgets of less than $1000</a:t>
            </a:r>
          </a:p>
          <a:p>
            <a:r>
              <a:rPr lang="en-US" dirty="0" smtClean="0">
                <a:solidFill>
                  <a:srgbClr val="FFC443"/>
                </a:solidFill>
              </a:rPr>
              <a:t>Lab Development Time</a:t>
            </a:r>
          </a:p>
          <a:p>
            <a:r>
              <a:rPr lang="en-US" dirty="0" smtClean="0">
                <a:solidFill>
                  <a:srgbClr val="FFC443"/>
                </a:solidFill>
              </a:rPr>
              <a:t>On-going lab prep</a:t>
            </a:r>
          </a:p>
          <a:p>
            <a:r>
              <a:rPr lang="en-US" dirty="0" smtClean="0">
                <a:solidFill>
                  <a:srgbClr val="FFC443"/>
                </a:solidFill>
              </a:rPr>
              <a:t>Space</a:t>
            </a:r>
          </a:p>
          <a:p>
            <a:r>
              <a:rPr lang="en-US" dirty="0" smtClean="0">
                <a:solidFill>
                  <a:srgbClr val="FFC443"/>
                </a:solidFill>
              </a:rPr>
              <a:t>Faculty Comfort Areas</a:t>
            </a:r>
          </a:p>
          <a:p>
            <a:pPr lvl="1"/>
            <a:r>
              <a:rPr lang="en-US" dirty="0" smtClean="0"/>
              <a:t>Small Depts.</a:t>
            </a:r>
          </a:p>
        </p:txBody>
      </p:sp>
      <p:pic>
        <p:nvPicPr>
          <p:cNvPr id="4" name="Picture 3" descr="IMG_7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3352800" cy="5039613"/>
          </a:xfrm>
          <a:prstGeom prst="rect">
            <a:avLst/>
          </a:prstGeom>
          <a:ln w="31750">
            <a:solidFill>
              <a:schemeClr val="accent2"/>
            </a:solidFill>
            <a:bevel/>
          </a:ln>
        </p:spPr>
      </p:pic>
      <p:sp>
        <p:nvSpPr>
          <p:cNvPr id="5" name="TextBox 4"/>
          <p:cNvSpPr txBox="1"/>
          <p:nvPr/>
        </p:nvSpPr>
        <p:spPr>
          <a:xfrm>
            <a:off x="60198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4-Cylinder Engine Lab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 lab equipment</a:t>
            </a:r>
          </a:p>
          <a:p>
            <a:r>
              <a:rPr lang="en-US" dirty="0" smtClean="0"/>
              <a:t>Provide student kits temporarily until lab is adopted</a:t>
            </a:r>
          </a:p>
          <a:p>
            <a:r>
              <a:rPr lang="en-US" dirty="0" smtClean="0"/>
              <a:t>Use existing shipping infrastructure</a:t>
            </a:r>
          </a:p>
          <a:p>
            <a:r>
              <a:rPr lang="en-US" dirty="0" smtClean="0"/>
              <a:t>Develop easy to replicate labs that represent core technology</a:t>
            </a:r>
            <a:endParaRPr lang="en-US" dirty="0"/>
          </a:p>
        </p:txBody>
      </p:sp>
      <p:pic>
        <p:nvPicPr>
          <p:cNvPr id="4" name="Picture 3" descr="IMG_7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2484057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7943" y="4953000"/>
            <a:ext cx="248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Clip-on Automatic Light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841</Words>
  <Application>Microsoft Macintosh PowerPoint</Application>
  <PresentationFormat>On-screen Show (4:3)</PresentationFormat>
  <Paragraphs>141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Laboratory Projects for  Non-Engineers and Freshman Engineering Students</vt:lpstr>
      <vt:lpstr>Slide 2</vt:lpstr>
      <vt:lpstr>Engineering as General Education</vt:lpstr>
      <vt:lpstr>Slide 4</vt:lpstr>
      <vt:lpstr>The Project:   </vt:lpstr>
      <vt:lpstr>Why offer Technological Literacy courses to non-science majors?</vt:lpstr>
      <vt:lpstr>Importance of a lab component</vt:lpstr>
      <vt:lpstr>Barriers to offering labs</vt:lpstr>
      <vt:lpstr>Project Plan</vt:lpstr>
      <vt:lpstr>Labs</vt:lpstr>
      <vt:lpstr>Slide 11</vt:lpstr>
      <vt:lpstr>Slide 12</vt:lpstr>
      <vt:lpstr>Slide 13</vt:lpstr>
      <vt:lpstr>Slide 14</vt:lpstr>
      <vt:lpstr>Slide 15</vt:lpstr>
      <vt:lpstr>Lab Requirements</vt:lpstr>
      <vt:lpstr>Lab Test Sites</vt:lpstr>
      <vt:lpstr>Benefits to Faculty</vt:lpstr>
      <vt:lpstr>Next Steps</vt:lpstr>
      <vt:lpstr>NSF Support</vt:lpstr>
      <vt:lpstr>It Works!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Projects for  Non-Engineers and Freshman Engineering Students</dc:title>
  <dc:creator>admin</dc:creator>
  <cp:lastModifiedBy>admin</cp:lastModifiedBy>
  <cp:revision>68</cp:revision>
  <cp:lastPrinted>2009-03-17T20:23:54Z</cp:lastPrinted>
  <dcterms:created xsi:type="dcterms:W3CDTF">2009-03-19T00:32:48Z</dcterms:created>
  <dcterms:modified xsi:type="dcterms:W3CDTF">2009-03-19T00:46:20Z</dcterms:modified>
</cp:coreProperties>
</file>